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458" r:id="rId2"/>
    <p:sldId id="465" r:id="rId3"/>
    <p:sldId id="449" r:id="rId4"/>
    <p:sldId id="461" r:id="rId5"/>
    <p:sldId id="462" r:id="rId6"/>
    <p:sldId id="464" r:id="rId7"/>
    <p:sldId id="463" r:id="rId8"/>
    <p:sldId id="466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rche, Julia K" initials="LJK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365E"/>
    <a:srgbClr val="94B6C7"/>
    <a:srgbClr val="657E32"/>
    <a:srgbClr val="E9F0F3"/>
    <a:srgbClr val="DBE7EC"/>
    <a:srgbClr val="CEDDEC"/>
    <a:srgbClr val="E4EEF4"/>
    <a:srgbClr val="288D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63" autoAdjust="0"/>
    <p:restoredTop sz="86418" autoAdjust="0"/>
  </p:normalViewPr>
  <p:slideViewPr>
    <p:cSldViewPr snapToGrid="0">
      <p:cViewPr varScale="1">
        <p:scale>
          <a:sx n="98" d="100"/>
          <a:sy n="98" d="100"/>
        </p:scale>
        <p:origin x="2286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274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0" y="0"/>
            <a:ext cx="3038475" cy="466578"/>
          </a:xfrm>
          <a:prstGeom prst="rect">
            <a:avLst/>
          </a:prstGeom>
        </p:spPr>
        <p:txBody>
          <a:bodyPr vert="horz" lIns="91759" tIns="45880" rIns="91759" bIns="4588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6" y="0"/>
            <a:ext cx="3038475" cy="466578"/>
          </a:xfrm>
          <a:prstGeom prst="rect">
            <a:avLst/>
          </a:prstGeom>
        </p:spPr>
        <p:txBody>
          <a:bodyPr vert="horz" lIns="91759" tIns="45880" rIns="91759" bIns="45880" rtlCol="0"/>
          <a:lstStyle>
            <a:lvl1pPr algn="r">
              <a:defRPr sz="1200"/>
            </a:lvl1pPr>
          </a:lstStyle>
          <a:p>
            <a:fld id="{A9B734D9-FBB7-4B85-86A2-24E15EDE55E0}" type="datetimeFigureOut">
              <a:rPr lang="en-US" smtClean="0"/>
              <a:t>10/4/2021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0" y="8829823"/>
            <a:ext cx="3038475" cy="466578"/>
          </a:xfrm>
          <a:prstGeom prst="rect">
            <a:avLst/>
          </a:prstGeom>
        </p:spPr>
        <p:txBody>
          <a:bodyPr vert="horz" lIns="91759" tIns="45880" rIns="91759" bIns="4588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6" y="8829823"/>
            <a:ext cx="3038475" cy="466578"/>
          </a:xfrm>
          <a:prstGeom prst="rect">
            <a:avLst/>
          </a:prstGeom>
        </p:spPr>
        <p:txBody>
          <a:bodyPr vert="horz" lIns="91759" tIns="45880" rIns="91759" bIns="45880" rtlCol="0" anchor="b"/>
          <a:lstStyle>
            <a:lvl1pPr algn="r">
              <a:defRPr sz="1200"/>
            </a:lvl1pPr>
          </a:lstStyle>
          <a:p>
            <a:fld id="{41803F26-4061-4820-A8A7-DA9F547591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075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7"/>
            <a:ext cx="3037840" cy="466435"/>
          </a:xfrm>
          <a:prstGeom prst="rect">
            <a:avLst/>
          </a:prstGeom>
        </p:spPr>
        <p:txBody>
          <a:bodyPr vert="horz" lIns="93155" tIns="46576" rIns="93155" bIns="4657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7"/>
            <a:ext cx="3037840" cy="466435"/>
          </a:xfrm>
          <a:prstGeom prst="rect">
            <a:avLst/>
          </a:prstGeom>
        </p:spPr>
        <p:txBody>
          <a:bodyPr vert="horz" lIns="93155" tIns="46576" rIns="93155" bIns="46576" rtlCol="0"/>
          <a:lstStyle>
            <a:lvl1pPr algn="r">
              <a:defRPr sz="1200"/>
            </a:lvl1pPr>
          </a:lstStyle>
          <a:p>
            <a:fld id="{E3FD6F98-055A-4837-90F2-8E5F6821A1BB}" type="datetimeFigureOut">
              <a:rPr lang="en-US" smtClean="0"/>
              <a:t>10/4/2021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5" tIns="46576" rIns="93155" bIns="4657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900"/>
            <a:ext cx="5608320" cy="3660458"/>
          </a:xfrm>
          <a:prstGeom prst="rect">
            <a:avLst/>
          </a:prstGeom>
        </p:spPr>
        <p:txBody>
          <a:bodyPr vert="horz" lIns="93155" tIns="46576" rIns="93155" bIns="465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76"/>
            <a:ext cx="3037840" cy="466434"/>
          </a:xfrm>
          <a:prstGeom prst="rect">
            <a:avLst/>
          </a:prstGeom>
        </p:spPr>
        <p:txBody>
          <a:bodyPr vert="horz" lIns="93155" tIns="46576" rIns="93155" bIns="4657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76"/>
            <a:ext cx="3037840" cy="466434"/>
          </a:xfrm>
          <a:prstGeom prst="rect">
            <a:avLst/>
          </a:prstGeom>
        </p:spPr>
        <p:txBody>
          <a:bodyPr vert="horz" lIns="93155" tIns="46576" rIns="93155" bIns="46576" rtlCol="0" anchor="b"/>
          <a:lstStyle>
            <a:lvl1pPr algn="r">
              <a:defRPr sz="1200"/>
            </a:lvl1pPr>
          </a:lstStyle>
          <a:p>
            <a:fld id="{DBCC7D24-0DC9-4E9C-89C0-35D79A09D3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617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045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419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10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601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928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026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411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58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Photo header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67904"/>
            <a:ext cx="2017011" cy="19908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0FD344B-6B01-554D-8ED2-3BB8677B5CA3}"/>
              </a:ext>
            </a:extLst>
          </p:cNvPr>
          <p:cNvSpPr/>
          <p:nvPr userDrawn="1"/>
        </p:nvSpPr>
        <p:spPr>
          <a:xfrm>
            <a:off x="0" y="-2388"/>
            <a:ext cx="9144000" cy="166790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55F9543-F264-E749-BE41-F4DED20160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4" y="230729"/>
            <a:ext cx="1824946" cy="121663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7FB28BE-95CF-A648-9958-233FA3E2FD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086" y="232218"/>
            <a:ext cx="1820301" cy="121365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6632A4-6418-EB46-8B31-F39C39E1D0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715" y="230096"/>
            <a:ext cx="1617803" cy="121789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2ACDB17-9B72-2747-AC8F-8FD41A14435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786" y="231327"/>
            <a:ext cx="1823652" cy="12154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764052B-33F9-6041-8EFF-89AD41BE985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473" y="231327"/>
            <a:ext cx="1823625" cy="121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00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-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346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67904"/>
            <a:ext cx="2017011" cy="19908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6" y="2061985"/>
            <a:ext cx="2023733" cy="199887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0"/>
            <a:ext cx="7888288" cy="479530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&amp;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335572"/>
            <a:ext cx="7888288" cy="12128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spcBef>
                <a:spcPts val="0"/>
              </a:spcBef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51575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2548467"/>
            <a:ext cx="7894638" cy="36942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able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4945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1335573"/>
            <a:ext cx="7894638" cy="49028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-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4945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299" y="1845731"/>
            <a:ext cx="3840480" cy="439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665132" y="1845731"/>
            <a:ext cx="3840480" cy="439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300" y="1849438"/>
            <a:ext cx="3840163" cy="4402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51575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65449" y="1840559"/>
            <a:ext cx="3840163" cy="4402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 txBox="1">
            <a:spLocks/>
          </p:cNvSpPr>
          <p:nvPr userDrawn="1"/>
        </p:nvSpPr>
        <p:spPr>
          <a:xfrm>
            <a:off x="522287" y="6603332"/>
            <a:ext cx="7994651" cy="2667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 baseline="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 dirty="0">
                <a:latin typeface="Arial" panose="020B0604020202020204" pitchFamily="34" charset="0"/>
                <a:cs typeface="Arial" panose="020B0604020202020204" pitchFamily="34" charset="0"/>
              </a:rPr>
              <a:t>NCDHHS, State Laboratory of Public Health | Mycobacteriology Framework for the Future | October 6, 2021</a:t>
            </a:r>
          </a:p>
        </p:txBody>
      </p:sp>
      <p:sp>
        <p:nvSpPr>
          <p:cNvPr id="5" name="Text Placeholder 13"/>
          <p:cNvSpPr txBox="1">
            <a:spLocks/>
          </p:cNvSpPr>
          <p:nvPr userDrawn="1"/>
        </p:nvSpPr>
        <p:spPr>
          <a:xfrm>
            <a:off x="8627269" y="6600157"/>
            <a:ext cx="406400" cy="269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D8F5E8-15B1-AB47-A7E0-4212F4A2D8F9}" type="slidenum">
              <a:rPr lang="en-US" b="1" i="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519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91" r:id="rId7"/>
    <p:sldLayoutId id="2147483692" r:id="rId8"/>
    <p:sldLayoutId id="2147483681" r:id="rId9"/>
    <p:sldLayoutId id="2147483696" r:id="rId10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14009" y="241664"/>
            <a:ext cx="8822987" cy="2020824"/>
          </a:xfrm>
        </p:spPr>
        <p:txBody>
          <a:bodyPr/>
          <a:lstStyle/>
          <a:p>
            <a:r>
              <a:rPr lang="en-US" sz="1800" dirty="0">
                <a:latin typeface="Gotham Light" pitchFamily="50" charset="0"/>
                <a:cs typeface="Arial"/>
              </a:rPr>
              <a:t>NC Department of Health and Human Services | State Laboratory of Public Health</a:t>
            </a:r>
          </a:p>
          <a:p>
            <a:r>
              <a:rPr lang="en-US" dirty="0"/>
              <a:t>Mycobacteriology Framework for the Future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982604" y="2480248"/>
            <a:ext cx="5774267" cy="948752"/>
          </a:xfrm>
        </p:spPr>
        <p:txBody>
          <a:bodyPr/>
          <a:lstStyle/>
          <a:p>
            <a:r>
              <a:rPr lang="en-US" dirty="0"/>
              <a:t>Leticia Barton, MPH</a:t>
            </a:r>
          </a:p>
          <a:p>
            <a:r>
              <a:rPr lang="en-US" sz="2400" dirty="0"/>
              <a:t>Medical Laboratory Supervisor</a:t>
            </a:r>
          </a:p>
          <a:p>
            <a:r>
              <a:rPr lang="en-US" sz="2400" dirty="0"/>
              <a:t>October 6, 2021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76A32E-DBC5-47B9-9193-7FEC278EB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96769"/>
            <a:ext cx="9144000" cy="151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022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992ED3-FA99-4FAD-A3CA-2B9B3BB8B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902" y="643467"/>
            <a:ext cx="2568323" cy="557318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8343" y="996950"/>
            <a:ext cx="2227007" cy="502849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Overview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7BC0CB-E4CD-4687-8E46-A78B3A1D6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54" y="937571"/>
            <a:ext cx="5040237" cy="25201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ACEC03-6D16-4D92-9AE8-66CE23B44EE0}"/>
              </a:ext>
            </a:extLst>
          </p:cNvPr>
          <p:cNvSpPr txBox="1"/>
          <p:nvPr/>
        </p:nvSpPr>
        <p:spPr>
          <a:xfrm>
            <a:off x="610754" y="3905965"/>
            <a:ext cx="5047740" cy="2308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Current Methods &amp; Framework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Sample preparation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Detection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Identification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Drug susceptibility Testing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Future Technologies/Assays</a:t>
            </a:r>
          </a:p>
        </p:txBody>
      </p:sp>
    </p:spTree>
    <p:extLst>
      <p:ext uri="{BB962C8B-B14F-4D97-AF65-F5344CB8AC3E}">
        <p14:creationId xmlns:p14="http://schemas.microsoft.com/office/powerpoint/2010/main" val="2878737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6187" y="11211"/>
            <a:ext cx="4319081" cy="368167"/>
          </a:xfrm>
        </p:spPr>
        <p:txBody>
          <a:bodyPr/>
          <a:lstStyle/>
          <a:p>
            <a:r>
              <a:rPr lang="en-US" dirty="0"/>
              <a:t>Methodology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8DEA98A-970D-4FE4-BD6D-A90C7332979C}"/>
              </a:ext>
            </a:extLst>
          </p:cNvPr>
          <p:cNvGrpSpPr/>
          <p:nvPr/>
        </p:nvGrpSpPr>
        <p:grpSpPr>
          <a:xfrm>
            <a:off x="228600" y="535021"/>
            <a:ext cx="8686800" cy="5933873"/>
            <a:chOff x="228600" y="544749"/>
            <a:chExt cx="8686800" cy="593387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2A43176-26DC-42AB-B867-D9136C1B2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544749"/>
              <a:ext cx="8686800" cy="5933873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623B397-B0F1-4640-86A2-E0118BCCA76A}"/>
                </a:ext>
              </a:extLst>
            </p:cNvPr>
            <p:cNvSpPr/>
            <p:nvPr/>
          </p:nvSpPr>
          <p:spPr>
            <a:xfrm>
              <a:off x="3448455" y="4698460"/>
              <a:ext cx="2247090" cy="93385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F0000"/>
                  </a:solidFill>
                </a:ln>
                <a:noFill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3865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7843267" cy="368167"/>
          </a:xfrm>
        </p:spPr>
        <p:txBody>
          <a:bodyPr/>
          <a:lstStyle/>
          <a:p>
            <a:r>
              <a:rPr lang="en-US" dirty="0"/>
              <a:t>Methodology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1B8105-70AD-4522-BF97-BAA970EDC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65" y="505838"/>
            <a:ext cx="8735438" cy="589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66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7843267" cy="368167"/>
          </a:xfrm>
        </p:spPr>
        <p:txBody>
          <a:bodyPr/>
          <a:lstStyle/>
          <a:p>
            <a:r>
              <a:rPr lang="en-US" dirty="0"/>
              <a:t>Methodology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D083184-4637-4A7E-8DD4-08745FD7FFB4}"/>
              </a:ext>
            </a:extLst>
          </p:cNvPr>
          <p:cNvGrpSpPr/>
          <p:nvPr/>
        </p:nvGrpSpPr>
        <p:grpSpPr>
          <a:xfrm>
            <a:off x="291831" y="628149"/>
            <a:ext cx="7996136" cy="5772651"/>
            <a:chOff x="291831" y="628149"/>
            <a:chExt cx="7996136" cy="577265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F3BCCF8-8A51-43D5-883A-767E23E81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0664" y="628149"/>
              <a:ext cx="7597303" cy="5601702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4116158-CC1F-42CA-A38B-C6DA3A96621F}"/>
                </a:ext>
              </a:extLst>
            </p:cNvPr>
            <p:cNvSpPr/>
            <p:nvPr/>
          </p:nvSpPr>
          <p:spPr>
            <a:xfrm>
              <a:off x="291831" y="5233481"/>
              <a:ext cx="2451370" cy="116731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DCC6E645-A7B4-43D1-BD00-3AEBE70E01DB}"/>
              </a:ext>
            </a:extLst>
          </p:cNvPr>
          <p:cNvSpPr/>
          <p:nvPr/>
        </p:nvSpPr>
        <p:spPr>
          <a:xfrm>
            <a:off x="291831" y="1789890"/>
            <a:ext cx="2451370" cy="11673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55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7843267" cy="368167"/>
          </a:xfrm>
        </p:spPr>
        <p:txBody>
          <a:bodyPr/>
          <a:lstStyle/>
          <a:p>
            <a:r>
              <a:rPr lang="en-US" dirty="0"/>
              <a:t>Methodology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30DBFE-79DB-4433-A0C2-99F4E00E3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09" y="515566"/>
            <a:ext cx="8725710" cy="591441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C547154-8821-4EA1-9E0C-D2050B76AC8E}"/>
              </a:ext>
            </a:extLst>
          </p:cNvPr>
          <p:cNvSpPr/>
          <p:nvPr/>
        </p:nvSpPr>
        <p:spPr>
          <a:xfrm>
            <a:off x="107004" y="4601183"/>
            <a:ext cx="1848255" cy="10116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84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A2FF-43AD-4AB8-B4AA-BC36FF437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415" y="94245"/>
            <a:ext cx="2629122" cy="28513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914400"/>
            <a:r>
              <a:rPr lang="en-US" sz="34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Future Goals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54C463-A8AE-471C-8CA8-33C399A5C1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3161" y="1468529"/>
            <a:ext cx="2629120" cy="3271737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1700" dirty="0">
                <a:latin typeface="+mn-lt"/>
                <a:ea typeface="+mn-ea"/>
                <a:cs typeface="+mn-cs"/>
              </a:rPr>
              <a:t>TB WGS ID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  <a:ea typeface="+mn-ea"/>
                <a:cs typeface="+mn-cs"/>
              </a:rPr>
              <a:t>Primary MGIT 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  <a:ea typeface="+mn-ea"/>
                <a:cs typeface="+mn-cs"/>
              </a:rPr>
              <a:t>Solid Culture 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  <a:ea typeface="+mn-ea"/>
                <a:cs typeface="+mn-cs"/>
              </a:rPr>
              <a:t>DST</a:t>
            </a:r>
          </a:p>
          <a:p>
            <a:pPr defTabSz="914400">
              <a:lnSpc>
                <a:spcPct val="90000"/>
              </a:lnSpc>
            </a:pPr>
            <a:r>
              <a:rPr lang="en-US" sz="1700" dirty="0">
                <a:latin typeface="+mn-lt"/>
                <a:ea typeface="+mn-ea"/>
                <a:cs typeface="+mn-cs"/>
              </a:rPr>
              <a:t>2</a:t>
            </a:r>
            <a:r>
              <a:rPr lang="en-US" sz="1700" baseline="30000" dirty="0">
                <a:latin typeface="+mn-lt"/>
                <a:ea typeface="+mn-ea"/>
                <a:cs typeface="+mn-cs"/>
              </a:rPr>
              <a:t>nd</a:t>
            </a:r>
            <a:r>
              <a:rPr lang="en-US" sz="1700" dirty="0">
                <a:latin typeface="+mn-lt"/>
                <a:ea typeface="+mn-ea"/>
                <a:cs typeface="+mn-cs"/>
              </a:rPr>
              <a:t> Line DST Assay Development</a:t>
            </a:r>
          </a:p>
          <a:p>
            <a:pPr defTabSz="914400">
              <a:lnSpc>
                <a:spcPct val="90000"/>
              </a:lnSpc>
            </a:pPr>
            <a:r>
              <a:rPr lang="en-US" sz="1700" dirty="0">
                <a:latin typeface="+mn-lt"/>
                <a:ea typeface="+mn-ea"/>
                <a:cs typeface="+mn-cs"/>
              </a:rPr>
              <a:t>VITEK MS ID from liquid media? </a:t>
            </a:r>
          </a:p>
          <a:p>
            <a:pPr marL="228600" lvl="1" indent="-228600" defTabSz="9144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latin typeface="+mn-lt"/>
                <a:ea typeface="+mn-ea"/>
                <a:cs typeface="+mn-cs"/>
              </a:rPr>
              <a:t>IGRA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 dirty="0"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2766" y="557784"/>
            <a:ext cx="4938073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90D267-78F0-4FB9-8324-0BC385A8C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396" y="2114487"/>
            <a:ext cx="4514498" cy="262577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1410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Question mark on green pastel background">
            <a:extLst>
              <a:ext uri="{FF2B5EF4-FFF2-40B4-BE49-F238E27FC236}">
                <a16:creationId xmlns:a16="http://schemas.microsoft.com/office/drawing/2014/main" id="{543483E5-79DA-4C4C-BA26-CA466C5B39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0"/>
          <a:stretch/>
        </p:blipFill>
        <p:spPr>
          <a:xfrm>
            <a:off x="-3" y="-4"/>
            <a:ext cx="565098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F9F02BF-3175-4514-AF33-3F5A42820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8673" y="4912467"/>
            <a:ext cx="3150849" cy="60311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914400"/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pic>
        <p:nvPicPr>
          <p:cNvPr id="8" name="Picture 7" descr="Quizzical burrowing owl looking forward">
            <a:extLst>
              <a:ext uri="{FF2B5EF4-FFF2-40B4-BE49-F238E27FC236}">
                <a16:creationId xmlns:a16="http://schemas.microsoft.com/office/drawing/2014/main" id="{36AFFCCE-ECE1-4429-934B-229A035E49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" r="38517"/>
          <a:stretch/>
        </p:blipFill>
        <p:spPr>
          <a:xfrm>
            <a:off x="5740155" y="6"/>
            <a:ext cx="3403848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2734978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5749</TotalTime>
  <Words>82</Words>
  <Application>Microsoft Office PowerPoint</Application>
  <PresentationFormat>On-screen Show (4:3)</PresentationFormat>
  <Paragraphs>33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Franklin Gothic Demi Cond</vt:lpstr>
      <vt:lpstr>Franklin Gothic Medium</vt:lpstr>
      <vt:lpstr>Franklin Gothic Medium Cond</vt:lpstr>
      <vt:lpstr>Gotham Bold</vt:lpstr>
      <vt:lpstr>Gotham Light</vt:lpstr>
      <vt:lpstr>Helvetica</vt:lpstr>
      <vt:lpstr>Times New Roman</vt:lpstr>
      <vt:lpstr>3_Office Theme</vt:lpstr>
      <vt:lpstr>PowerPoint Presentation</vt:lpstr>
      <vt:lpstr>Overview</vt:lpstr>
      <vt:lpstr>Methodology</vt:lpstr>
      <vt:lpstr>Methodology</vt:lpstr>
      <vt:lpstr>Methodology </vt:lpstr>
      <vt:lpstr>Methodology </vt:lpstr>
      <vt:lpstr>Future Goals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Taryn Dietrich</dc:creator>
  <cp:lastModifiedBy>Barton, Leticia</cp:lastModifiedBy>
  <cp:revision>449</cp:revision>
  <cp:lastPrinted>2021-09-29T13:12:03Z</cp:lastPrinted>
  <dcterms:created xsi:type="dcterms:W3CDTF">2015-07-07T20:02:11Z</dcterms:created>
  <dcterms:modified xsi:type="dcterms:W3CDTF">2021-10-04T20:11:33Z</dcterms:modified>
</cp:coreProperties>
</file>